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809" r:id="rId2"/>
  </p:sldMasterIdLst>
  <p:notesMasterIdLst>
    <p:notesMasterId r:id="rId21"/>
  </p:notesMasterIdLst>
  <p:sldIdLst>
    <p:sldId id="379" r:id="rId3"/>
    <p:sldId id="380" r:id="rId4"/>
    <p:sldId id="381" r:id="rId5"/>
    <p:sldId id="382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 autoAdjust="0"/>
  </p:normalViewPr>
  <p:slideViewPr>
    <p:cSldViewPr>
      <p:cViewPr varScale="1">
        <p:scale>
          <a:sx n="73" d="100"/>
          <a:sy n="73" d="100"/>
        </p:scale>
        <p:origin x="11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FC61D8-D0BA-4589-9913-F34EBA56D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1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12821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21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D56C9-4EC3-431E-B4A3-C229A00C5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79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1805-10AB-4AF4-A69C-CBB91222B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33441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FA5B-0894-4D4E-8DF1-F527FC4D7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53154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68B8-2484-452D-93DD-C7D9DC77B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264289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A50B9B-921C-4C79-B120-AD97638C1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035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18F1556-CF17-4370-AE12-A3129BD28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77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33D8876-E3AB-40AE-9D71-7A470A0D8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3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4A1B58D-2571-42CA-8C86-2FB2677A1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02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1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91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166F168-6D09-406A-A878-3C8817D61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9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397DDFA-7129-4AFD-AEF5-58526E9C2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28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F131343-C67E-4642-8A67-2E6A21F37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19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F45A-352C-466A-9687-E511D7685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334252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2CBFE6B-BB5B-476D-8F08-823BEF4A0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59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423A64D-F2D0-4A3D-9B35-603471EAB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04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5EFDA93-0366-46E9-9A22-7C865040E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13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12484B1-AE40-4ED2-A848-72336F0B3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8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5625"/>
            <a:ext cx="2057400" cy="2962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55625"/>
            <a:ext cx="6019800" cy="2962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281183B-6E8F-4AA9-A5A1-16A1E26E8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6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881-A9AC-46B7-B608-54DE10E53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6282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5E37-3F43-400E-A78B-BC10756C5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298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317A-9A02-4483-A664-CC6F36A20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51776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437B-D50B-43A7-A3B9-29A7DD629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354496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6DAE-DCD5-4251-B6C1-3B3B1F386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4141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8E4A-D6C9-4EB1-80BC-A73664957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62620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A45B-9ECC-4E93-A384-49EA03774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</p:spTree>
    <p:extLst>
      <p:ext uri="{BB962C8B-B14F-4D97-AF65-F5344CB8AC3E}">
        <p14:creationId xmlns:p14="http://schemas.microsoft.com/office/powerpoint/2010/main" val="36300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2697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99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0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1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ar-EG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01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1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2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3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4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5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6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7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8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09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0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1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2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3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4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5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6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7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8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9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9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9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2719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12719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115A76-9DD0-451C-AD1D-92CCF8631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719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19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Copyright © 2003 by Prentice Hall</a:t>
            </a:r>
          </a:p>
        </p:txBody>
      </p:sp>
      <p:sp>
        <p:nvSpPr>
          <p:cNvPr id="12719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719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AutoShape 2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95400" y="6324600"/>
            <a:ext cx="6096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EG" altLang="en-US"/>
          </a:p>
        </p:txBody>
      </p:sp>
      <p:sp>
        <p:nvSpPr>
          <p:cNvPr id="1033" name="AutoShape 22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09600" y="6324600"/>
            <a:ext cx="6096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EG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3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5625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1722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2D5301CF-531B-49B8-BBD4-0CBD1F678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172200"/>
            <a:ext cx="533400" cy="457200"/>
          </a:xfrm>
          <a:prstGeom prst="actionButtonBackPrevious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307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172200"/>
            <a:ext cx="533400" cy="457200"/>
          </a:xfrm>
          <a:prstGeom prst="actionButtonForwardNex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 altLang="en-US">
              <a:solidFill>
                <a:srgbClr val="000000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533400" y="63246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FFCC"/>
                </a:solidFill>
              </a:rPr>
              <a:t>Copyright © 2003 Prentice Hall, Inc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n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anose="05000000000000000000" pitchFamily="2" charset="2"/>
        <a:buChar char="v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62000" y="2378075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en-US" sz="13800" dirty="0" smtClean="0"/>
              <a:t>Internet </a:t>
            </a:r>
            <a:endParaRPr lang="ar-EG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Text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white box in which you can type several/many lines of text</a:t>
            </a:r>
            <a:endParaRPr lang="en-US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2" r="28220" b="8434"/>
          <a:stretch>
            <a:fillRect/>
          </a:stretch>
        </p:blipFill>
        <p:spPr bwMode="auto">
          <a:xfrm>
            <a:off x="762000" y="2743200"/>
            <a:ext cx="61722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749675"/>
            <a:ext cx="52530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Drop Down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text box with an arrow at the end; click on it to see a list of choices</a:t>
            </a:r>
            <a:endParaRPr lang="en-US" dirty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t="45528" r="14844" b="39296"/>
          <a:stretch>
            <a:fillRect/>
          </a:stretch>
        </p:blipFill>
        <p:spPr bwMode="auto">
          <a:xfrm>
            <a:off x="2438400" y="3200400"/>
            <a:ext cx="51704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95400" y="3962400"/>
            <a:ext cx="1447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icon that takes you to the last page you looked at</a:t>
            </a:r>
            <a:endParaRPr lang="en-US" dirty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03" b="63371"/>
          <a:stretch>
            <a:fillRect/>
          </a:stretch>
        </p:blipFill>
        <p:spPr bwMode="auto">
          <a:xfrm>
            <a:off x="3048000" y="30480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838450"/>
            <a:ext cx="9763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program you use to open the internet (Internet Explorer and Mozilla Firefox are the most common ones)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5540" name="Picture 4" descr="firefox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1866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i e 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 look for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Search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web site that searches the internet for information you want</a:t>
            </a:r>
            <a:endParaRPr lang="en-US" dirty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4267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Popular Search Engines</a:t>
            </a:r>
          </a:p>
        </p:txBody>
      </p:sp>
      <p:graphicFrame>
        <p:nvGraphicFramePr>
          <p:cNvPr id="16424" name="Group 4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382000" cy="4145184"/>
        </p:xfrm>
        <a:graphic>
          <a:graphicData uri="http://schemas.openxmlformats.org/drawingml/2006/table">
            <a:tbl>
              <a:tblPr/>
              <a:tblGrid>
                <a:gridCol w="411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SEARCH ENGINE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URL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Lycos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"/>
                        </a:rPr>
                        <a:t>www.lycos.com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Yahoo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"/>
                        </a:rPr>
                        <a:t>www.yahoo.com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AltaVista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"/>
                        </a:rPr>
                        <a:t>www.altavista.com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Google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"/>
                        </a:rPr>
                        <a:t>www.google.com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Infoseek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"/>
                        </a:rPr>
                        <a:t>www.infoseek.com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Excite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"/>
                        </a:rPr>
                        <a:t>www.excite.com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AlltheWeb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hlinkClick r:id=""/>
                        </a:rPr>
                        <a:t>www.alltheweb.com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Uniform Resource Locator (URL)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Website address</a:t>
            </a:r>
            <a:endParaRPr lang="en-US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7" b="63144"/>
          <a:stretch>
            <a:fillRect/>
          </a:stretch>
        </p:blipFill>
        <p:spPr bwMode="auto">
          <a:xfrm>
            <a:off x="1066800" y="2438400"/>
            <a:ext cx="63261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Ink 3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733675"/>
            <a:ext cx="22336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C0B95CD-422F-4F5A-A059-2F92E29652BF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File Transfer Protocol (FTP)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protocol for transferring files among </a:t>
            </a:r>
            <a:r>
              <a:rPr lang="en-US" dirty="0" smtClean="0"/>
              <a:t>computers.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FTP </a:t>
            </a:r>
            <a:r>
              <a:rPr lang="en-US" dirty="0"/>
              <a:t>servers maintain collections of downloadable files</a:t>
            </a:r>
          </a:p>
          <a:p>
            <a:pPr lvl="1" eaLnBrk="1" hangingPunct="1">
              <a:defRPr/>
            </a:pPr>
            <a:r>
              <a:rPr lang="en-US" dirty="0"/>
              <a:t>Downloading can often be done anonymously, without logging </a:t>
            </a:r>
            <a:r>
              <a:rPr lang="en-US" dirty="0" smtClean="0"/>
              <a:t>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43434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dirty="0" smtClean="0"/>
              <a:t>A system that connects billions of computers around the world.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1200" dirty="0" smtClean="0"/>
          </a:p>
          <a:p>
            <a:pPr algn="just" eaLnBrk="1" hangingPunct="1">
              <a:defRPr/>
            </a:pPr>
            <a:r>
              <a:rPr lang="en-US" dirty="0"/>
              <a:t>A global network of hundreds of thousands of </a:t>
            </a:r>
            <a:r>
              <a:rPr lang="en-US" dirty="0" smtClean="0"/>
              <a:t>computers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algn="just" eaLnBrk="1" hangingPunct="1">
              <a:defRPr/>
            </a:pPr>
            <a:r>
              <a:rPr lang="en-US" dirty="0"/>
              <a:t>Widely considered to be the defining technology of the beginning of this century</a:t>
            </a:r>
          </a:p>
          <a:p>
            <a:pPr algn="just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fld id="{9849FCF1-0649-4AF9-9540-9D8694FA3014}" type="slidenum">
              <a:rPr lang="en-US" altLang="en-US" smtClean="0"/>
              <a:pPr algn="l">
                <a:defRPr/>
              </a:pPr>
              <a:t>3</a:t>
            </a:fld>
            <a:endParaRPr lang="en-US" alt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Web Protocols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7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66"/>
                </a:solidFill>
              </a:rPr>
              <a:t>Hypertext Transfer Protocol</a:t>
            </a:r>
            <a:r>
              <a:rPr lang="en-US" smtClean="0"/>
              <a:t> (</a:t>
            </a:r>
            <a:r>
              <a:rPr lang="en-US" smtClean="0">
                <a:solidFill>
                  <a:srgbClr val="FFCC66"/>
                </a:solidFill>
              </a:rPr>
              <a:t>HTTP</a:t>
            </a:r>
            <a:r>
              <a:rPr lang="en-US" smtClean="0"/>
              <a:t>) specifies the format of URLs as well as the procedure clients and servers follow to establish communication.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fld id="{D08C8631-BBAD-44DB-A9B9-9F03C154E5AC}" type="slidenum">
              <a:rPr lang="en-US" altLang="en-US" smtClean="0"/>
              <a:pPr algn="l">
                <a:defRPr/>
              </a:pPr>
              <a:t>4</a:t>
            </a:fld>
            <a:endParaRPr lang="en-US" alt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19792" r="10156" b="24503"/>
          <a:stretch>
            <a:fillRect/>
          </a:stretch>
        </p:blipFill>
        <p:spPr bwMode="auto">
          <a:xfrm>
            <a:off x="2133600" y="1066800"/>
            <a:ext cx="525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62000" y="133985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CC"/>
                </a:solidFill>
              </a:rPr>
              <a:t>HTML Document</a:t>
            </a:r>
          </a:p>
        </p:txBody>
      </p:sp>
      <p:sp>
        <p:nvSpPr>
          <p:cNvPr id="1946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Web Page Design</a:t>
            </a:r>
          </a:p>
        </p:txBody>
      </p:sp>
      <p:sp>
        <p:nvSpPr>
          <p:cNvPr id="30730" name="Text Box 10"/>
          <p:cNvSpPr>
            <a:spLocks noGrp="1" noChangeArrowheads="1"/>
          </p:cNvSpPr>
          <p:nvPr>
            <p:ph type="body" idx="1"/>
          </p:nvPr>
        </p:nvSpPr>
        <p:spPr>
          <a:xfrm>
            <a:off x="457200" y="4241800"/>
            <a:ext cx="8229600" cy="1625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Authors use a markup language called </a:t>
            </a:r>
            <a:r>
              <a:rPr lang="en-US" dirty="0" smtClean="0">
                <a:solidFill>
                  <a:srgbClr val="FFCC66"/>
                </a:solidFill>
              </a:rPr>
              <a:t>Hypertext Markup Language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CC66"/>
                </a:solidFill>
              </a:rPr>
              <a:t>HTML</a:t>
            </a:r>
            <a:r>
              <a:rPr lang="en-US" dirty="0" smtClean="0"/>
              <a:t>) to create Web pages.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fld id="{91DD7DCF-B299-4850-8030-CDD4306FBE56}" type="slidenum">
              <a:rPr lang="en-US" altLang="en-US" smtClean="0"/>
              <a:pPr algn="l">
                <a:defRPr/>
              </a:pPr>
              <a:t>5</a:t>
            </a:fld>
            <a:endParaRPr lang="en-US" altLang="en-US" smtClean="0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8763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Web site</a:t>
            </a:r>
          </a:p>
        </p:txBody>
      </p:sp>
      <p:sp>
        <p:nvSpPr>
          <p:cNvPr id="28680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319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Web site</a:t>
            </a:r>
            <a:r>
              <a:rPr lang="en-US" dirty="0" smtClean="0"/>
              <a:t> is a collection of related Web documents that are made available to the public.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CC66"/>
                </a:solidFill>
              </a:rPr>
              <a:t>index page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CC66"/>
                </a:solidFill>
              </a:rPr>
              <a:t>home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C66"/>
                </a:solidFill>
              </a:rPr>
              <a:t>page</a:t>
            </a:r>
            <a:r>
              <a:rPr lang="en-US" dirty="0" smtClean="0"/>
              <a:t>, is the first page of a Web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page on the internet with information and links to other pages.</a:t>
            </a:r>
            <a:endParaRPr lang="en-US" dirty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5052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first/main page for a website.</a:t>
            </a:r>
          </a:p>
          <a:p>
            <a:pPr eaLnBrk="1" hangingPunct="1">
              <a:defRPr/>
            </a:pPr>
            <a:r>
              <a:rPr lang="en-US" dirty="0" smtClean="0"/>
              <a:t>Or the </a:t>
            </a:r>
            <a:r>
              <a:rPr lang="en-US" dirty="0" smtClean="0">
                <a:solidFill>
                  <a:srgbClr val="FFCC66"/>
                </a:solidFill>
              </a:rPr>
              <a:t>default start page</a:t>
            </a:r>
            <a:r>
              <a:rPr lang="en-US" dirty="0" smtClean="0"/>
              <a:t> is the page that appears when the web browser starts.</a:t>
            </a:r>
          </a:p>
          <a:p>
            <a:pPr eaLnBrk="1" hangingPunct="1">
              <a:defRPr/>
            </a:pPr>
            <a:r>
              <a:rPr lang="en-US" dirty="0" smtClean="0"/>
              <a:t>It can be customized.</a:t>
            </a:r>
            <a:endParaRPr lang="en-US" dirty="0"/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/>
          <a:stretch>
            <a:fillRect/>
          </a:stretch>
        </p:blipFill>
        <p:spPr bwMode="auto">
          <a:xfrm>
            <a:off x="2057400" y="4133850"/>
            <a:ext cx="3429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296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Words you can click on to open another page</a:t>
            </a:r>
            <a:endParaRPr lang="en-US" sz="3600" dirty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r="30334"/>
          <a:stretch>
            <a:fillRect/>
          </a:stretch>
        </p:blipFill>
        <p:spPr bwMode="auto">
          <a:xfrm>
            <a:off x="1371600" y="2286000"/>
            <a:ext cx="53340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Ink 2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4825"/>
            <a:ext cx="46640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Text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white box in which you can type one line of text (a couple of words)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8500" r="8333"/>
          <a:stretch>
            <a:fillRect/>
          </a:stretch>
        </p:blipFill>
        <p:spPr bwMode="auto">
          <a:xfrm>
            <a:off x="1828800" y="2743200"/>
            <a:ext cx="52847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Ink 5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990975"/>
            <a:ext cx="21351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ron PPT">
  <a:themeElements>
    <a:clrScheme name="Capron PPT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Capro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ron PPT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ron PPT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ron PPT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ron PPT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Capron PPT</Template>
  <TotalTime>668</TotalTime>
  <Words>346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Wingdings</vt:lpstr>
      <vt:lpstr>Capron PPT</vt:lpstr>
      <vt:lpstr>Default Design</vt:lpstr>
      <vt:lpstr>Internet </vt:lpstr>
      <vt:lpstr>internet</vt:lpstr>
      <vt:lpstr>Web Protocols</vt:lpstr>
      <vt:lpstr>Web Page Design</vt:lpstr>
      <vt:lpstr>Web site</vt:lpstr>
      <vt:lpstr>Web page</vt:lpstr>
      <vt:lpstr>Home Page</vt:lpstr>
      <vt:lpstr>Link</vt:lpstr>
      <vt:lpstr>Text Box</vt:lpstr>
      <vt:lpstr>Text Area</vt:lpstr>
      <vt:lpstr>Drop Down Box</vt:lpstr>
      <vt:lpstr>Back</vt:lpstr>
      <vt:lpstr>Browser</vt:lpstr>
      <vt:lpstr>search</vt:lpstr>
      <vt:lpstr>Search engine</vt:lpstr>
      <vt:lpstr>Popular Search Engines</vt:lpstr>
      <vt:lpstr>Uniform Resource Locator (URL)</vt:lpstr>
      <vt:lpstr>File Transfer Protocol (FTP)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Computers: Tools for an Information Age</dc:title>
  <dc:creator>Tom Mckenzie</dc:creator>
  <cp:lastModifiedBy>shady.elmashad@feng.bu.edu.eg</cp:lastModifiedBy>
  <cp:revision>53</cp:revision>
  <cp:lastPrinted>1601-01-01T00:00:00Z</cp:lastPrinted>
  <dcterms:created xsi:type="dcterms:W3CDTF">2003-02-12T01:58:50Z</dcterms:created>
  <dcterms:modified xsi:type="dcterms:W3CDTF">2016-04-18T14:26:48Z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